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4" r:id="rId2"/>
    <p:sldId id="385" r:id="rId3"/>
    <p:sldId id="362" r:id="rId4"/>
    <p:sldId id="405" r:id="rId5"/>
    <p:sldId id="406" r:id="rId6"/>
    <p:sldId id="407" r:id="rId7"/>
    <p:sldId id="408" r:id="rId8"/>
    <p:sldId id="257" r:id="rId9"/>
    <p:sldId id="410" r:id="rId10"/>
    <p:sldId id="409" r:id="rId11"/>
    <p:sldId id="404" r:id="rId12"/>
    <p:sldId id="411" r:id="rId13"/>
    <p:sldId id="392" r:id="rId14"/>
    <p:sldId id="412" r:id="rId15"/>
    <p:sldId id="413" r:id="rId16"/>
    <p:sldId id="423" r:id="rId17"/>
    <p:sldId id="415" r:id="rId18"/>
    <p:sldId id="416" r:id="rId19"/>
    <p:sldId id="279" r:id="rId20"/>
    <p:sldId id="263" r:id="rId21"/>
    <p:sldId id="396" r:id="rId22"/>
    <p:sldId id="282" r:id="rId23"/>
    <p:sldId id="399" r:id="rId24"/>
    <p:sldId id="280" r:id="rId25"/>
    <p:sldId id="398" r:id="rId26"/>
    <p:sldId id="283" r:id="rId27"/>
    <p:sldId id="418" r:id="rId28"/>
    <p:sldId id="365" r:id="rId29"/>
    <p:sldId id="420" r:id="rId30"/>
    <p:sldId id="421" r:id="rId31"/>
    <p:sldId id="417" r:id="rId32"/>
    <p:sldId id="402" r:id="rId33"/>
    <p:sldId id="400" r:id="rId34"/>
    <p:sldId id="401" r:id="rId35"/>
    <p:sldId id="389" r:id="rId36"/>
    <p:sldId id="403" r:id="rId37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7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0243435-CA6C-4557-94A0-796A1C894CE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841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1860D23-A2AE-4721-ADAA-CE6E6B04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DD2DA0C-7B31-41AE-98C0-522A91A6C80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7088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3725"/>
            <a:ext cx="5588000" cy="417195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841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AA673A-2F99-4199-ACA4-B9BBD087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400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2B1D-0EA9-4690-AA05-C805C48603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400" dirty="0"/>
              <a:t>HEI: Healthy Eating Index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Factors</a:t>
            </a:r>
            <a:r>
              <a:rPr lang="en-US" sz="1400" baseline="0" dirty="0"/>
              <a:t> that decreased score with age- lower milk and fruit intake, higher sodium intake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2B1D-0EA9-4690-AA05-C805C48603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2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400" dirty="0"/>
              <a:t>HEI: Healthy Eating Index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Factors</a:t>
            </a:r>
            <a:r>
              <a:rPr lang="en-US" sz="1400" baseline="0" dirty="0"/>
              <a:t> that decreased score with age- lower milk and fruit intake, higher sodium intake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2B1D-0EA9-4690-AA05-C805C48603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400" dirty="0"/>
              <a:t>HEI: Healthy Eating Index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Factors</a:t>
            </a:r>
            <a:r>
              <a:rPr lang="en-US" sz="1400" baseline="0" dirty="0"/>
              <a:t> that decreased score with age- lower milk and fruit intake, higher sodium intake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2B1D-0EA9-4690-AA05-C805C48603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400" dirty="0"/>
              <a:t>HEI: Healthy Eating Index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Factors</a:t>
            </a:r>
            <a:r>
              <a:rPr lang="en-US" sz="1400" baseline="0" dirty="0"/>
              <a:t> that decreased score with age- lower milk and fruit intake, higher sodium intake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2B1D-0EA9-4690-AA05-C805C48603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400" dirty="0"/>
              <a:t>HEI: Healthy Eating Index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Factors</a:t>
            </a:r>
            <a:r>
              <a:rPr lang="en-US" sz="1400" baseline="0" dirty="0"/>
              <a:t> that decreased score with age- lower milk and fruit intake, higher sodium intake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C2B1D-0EA9-4690-AA05-C805C48603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1400" b="0" dirty="0">
                <a:solidFill>
                  <a:srgbClr val="0000FF"/>
                </a:solidFill>
              </a:rPr>
              <a:t>Females:  </a:t>
            </a:r>
          </a:p>
          <a:p>
            <a:pPr marL="457200" lvl="1" indent="-457200"/>
            <a:r>
              <a:rPr lang="en-US" sz="1400" b="0" dirty="0">
                <a:solidFill>
                  <a:srgbClr val="0000FF"/>
                </a:solidFill>
              </a:rPr>
              <a:t>Childhood minimum 16% fat</a:t>
            </a:r>
          </a:p>
          <a:p>
            <a:pPr marL="457200" lvl="1" indent="-457200"/>
            <a:r>
              <a:rPr lang="en-US" sz="1400" b="0" dirty="0">
                <a:solidFill>
                  <a:srgbClr val="0000FF"/>
                </a:solidFill>
              </a:rPr>
              <a:t>Puberty = 19%</a:t>
            </a:r>
          </a:p>
          <a:p>
            <a:endParaRPr lang="en-US" sz="1400" b="0" dirty="0"/>
          </a:p>
          <a:p>
            <a:pPr marL="0" lvl="1" indent="0">
              <a:buNone/>
            </a:pPr>
            <a:r>
              <a:rPr lang="en-US" sz="1400" b="0" dirty="0">
                <a:solidFill>
                  <a:srgbClr val="0000FF"/>
                </a:solidFill>
              </a:rPr>
              <a:t>Males: </a:t>
            </a:r>
          </a:p>
          <a:p>
            <a:pPr marL="457200" lvl="1" indent="-457200"/>
            <a:r>
              <a:rPr lang="en-US" sz="1400" b="0" dirty="0">
                <a:solidFill>
                  <a:srgbClr val="0000FF"/>
                </a:solidFill>
              </a:rPr>
              <a:t>Childhood minimum 13% fat</a:t>
            </a:r>
          </a:p>
          <a:p>
            <a:pPr marL="457200" lvl="1" indent="-457200"/>
            <a:r>
              <a:rPr lang="en-US" sz="1400" b="0" dirty="0">
                <a:solidFill>
                  <a:srgbClr val="0000FF"/>
                </a:solidFill>
              </a:rPr>
              <a:t>Puberty = 14%</a:t>
            </a:r>
          </a:p>
          <a:p>
            <a:pPr marL="457200" lvl="1" indent="-457200"/>
            <a:r>
              <a:rPr lang="en-US" sz="1400" b="0" dirty="0">
                <a:solidFill>
                  <a:srgbClr val="0000FF"/>
                </a:solidFill>
              </a:rPr>
              <a:t>More lean tissue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8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73A-2F99-4199-ACA4-B9BBD087EC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5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9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8799-3E33-4B12-95B7-2B47DAC0EC3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9C1D-3B03-4A3D-8F1B-0E71FE6DF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h1F70SD0x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heart.org/HEARTORG/HealthyLiving/HeathyKids/Healthy-Kids_UCM_304156_SubHomePage.jsp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healthychildren.org/English/ages-stages/gradeschool/nutrition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plate.gov/life-stages/kids" TargetMode="External"/><Relationship Id="rId5" Type="http://schemas.openxmlformats.org/officeDocument/2006/relationships/hyperlink" Target="https://www.fns.usda.gov/tn" TargetMode="External"/><Relationship Id="rId4" Type="http://schemas.openxmlformats.org/officeDocument/2006/relationships/hyperlink" Target="https://www.nutrition.gov/life-stages/children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ih.nih.gov/health/energy-drink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ns.usda.gov/school-meals/child-nutrition-programs" TargetMode="External"/><Relationship Id="rId3" Type="http://schemas.openxmlformats.org/officeDocument/2006/relationships/hyperlink" Target="https://www.fns.usda.gov/sbp/school-breakfast-program-sbp" TargetMode="External"/><Relationship Id="rId7" Type="http://schemas.openxmlformats.org/officeDocument/2006/relationships/hyperlink" Target="https://www.fns.usda.gov/smp/special-milk-program" TargetMode="External"/><Relationship Id="rId2" Type="http://schemas.openxmlformats.org/officeDocument/2006/relationships/hyperlink" Target="https://www.fns.usda.gov/nslp/national-school-lunch-program-nsl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ns.usda.gov/ffvp/fresh-fruit-and-vegetable-program" TargetMode="External"/><Relationship Id="rId5" Type="http://schemas.openxmlformats.org/officeDocument/2006/relationships/hyperlink" Target="https://www.fns.usda.gov/sfsp/summer-food-service-program" TargetMode="External"/><Relationship Id="rId4" Type="http://schemas.openxmlformats.org/officeDocument/2006/relationships/hyperlink" Target="https://www.fns.usda.gov/cacfp/child-and-adult-care-food-program" TargetMode="External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weight/bmi/calculato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>
          <a:xfrm>
            <a:off x="0" y="-411480"/>
            <a:ext cx="9150734" cy="609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69" y="6016926"/>
            <a:ext cx="4280429" cy="9934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1F497D"/>
                </a:solidFill>
              </a:rPr>
              <a:t>Nutrition 451 – Fall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5558" y="5736684"/>
            <a:ext cx="4666544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1500" dirty="0">
                <a:solidFill>
                  <a:srgbClr val="1F497D"/>
                </a:solidFill>
              </a:rPr>
              <a:t>Nick V. Neuwald, MS</a:t>
            </a:r>
            <a:endParaRPr lang="en-US" dirty="0"/>
          </a:p>
          <a:p>
            <a:pPr algn="r">
              <a:defRPr/>
            </a:pPr>
            <a:r>
              <a:rPr lang="en-US" sz="1500" dirty="0">
                <a:solidFill>
                  <a:srgbClr val="1F497D"/>
                </a:solidFill>
              </a:rPr>
              <a:t>Department of Nutritional Sciences</a:t>
            </a:r>
          </a:p>
          <a:p>
            <a:pPr algn="r">
              <a:defRPr/>
            </a:pPr>
            <a:r>
              <a:rPr lang="en-US" sz="1500" dirty="0">
                <a:solidFill>
                  <a:srgbClr val="1F497D"/>
                </a:solidFill>
              </a:rPr>
              <a:t>The Pennsylvania State University</a:t>
            </a:r>
          </a:p>
          <a:p>
            <a:pPr algn="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83643" y="0"/>
            <a:ext cx="8288338" cy="741362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Nutrition throughout the Life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609600"/>
            <a:ext cx="325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Childhood &amp; Preadolescence</a:t>
            </a:r>
          </a:p>
        </p:txBody>
      </p:sp>
    </p:spTree>
    <p:extLst>
      <p:ext uri="{BB962C8B-B14F-4D97-AF65-F5344CB8AC3E}">
        <p14:creationId xmlns:p14="http://schemas.microsoft.com/office/powerpoint/2010/main" val="122499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16B4-0972-4D25-9665-066AE9B2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Physical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6087F-1711-4EA0-8853-22196CD5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</a:t>
            </a:r>
          </a:p>
          <a:p>
            <a:pPr lvl="1"/>
            <a:r>
              <a:rPr lang="en-US" dirty="0"/>
              <a:t>↑ Muscle strength, motor coordination, stamina</a:t>
            </a:r>
          </a:p>
          <a:p>
            <a:pPr lvl="1"/>
            <a:r>
              <a:rPr lang="en-US" dirty="0"/>
              <a:t>Body composition  -- ↑ body fat – ADIPOSITY REBOUND</a:t>
            </a:r>
          </a:p>
          <a:p>
            <a:pPr lvl="2"/>
            <a:r>
              <a:rPr lang="en-US" sz="2800" dirty="0"/>
              <a:t>Greater ↑ in body fat in females (~16%) vs. males (13%)</a:t>
            </a:r>
          </a:p>
          <a:p>
            <a:pPr lvl="2"/>
            <a:r>
              <a:rPr lang="en-US" sz="2800" dirty="0"/>
              <a:t>Preparation for adolescence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0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803D5-A4B0-4748-AFD7-72E7C875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226747"/>
            <a:ext cx="5410200" cy="6709306"/>
          </a:xfrm>
          <a:prstGeom prst="rect">
            <a:avLst/>
          </a:prstGeom>
        </p:spPr>
      </p:pic>
      <p:sp>
        <p:nvSpPr>
          <p:cNvPr id="6" name="AutoShape 6" descr="https://www.fuelingteens.com/ezoimgfmt/lh3.googleusercontent.com/Jtd8D5dek1ZSdCuVYCDVFV4nJ4k6IxHqL-mDvTeuDIPCJlMEwNWAonIjnvKlNGi40zxOuXAwVwCnugmhjbmsBT1P5ENlIn4Sg6vFsvsuFAu3hsRJzSWaRFEw7xvxlX_3teyMcRSU?ezimgfmt=rs:785x1016/rscb2/ng:webp/ngcb2">
            <a:extLst>
              <a:ext uri="{FF2B5EF4-FFF2-40B4-BE49-F238E27FC236}">
                <a16:creationId xmlns:a16="http://schemas.microsoft.com/office/drawing/2014/main" id="{43DEA170-7CDB-4DDA-BD16-BD33A12F8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C291E-3FAA-452C-8234-2569D542038E}"/>
              </a:ext>
            </a:extLst>
          </p:cNvPr>
          <p:cNvSpPr/>
          <p:nvPr/>
        </p:nvSpPr>
        <p:spPr>
          <a:xfrm>
            <a:off x="1485901" y="152400"/>
            <a:ext cx="5943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3ED9F-9CB0-4165-9F36-99D1AD33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8373"/>
            <a:ext cx="8229600" cy="1143000"/>
          </a:xfrm>
        </p:spPr>
        <p:txBody>
          <a:bodyPr/>
          <a:lstStyle/>
          <a:p>
            <a:r>
              <a:rPr lang="en-US" dirty="0"/>
              <a:t>BMI Rebound</a:t>
            </a:r>
          </a:p>
        </p:txBody>
      </p:sp>
    </p:spTree>
    <p:extLst>
      <p:ext uri="{BB962C8B-B14F-4D97-AF65-F5344CB8AC3E}">
        <p14:creationId xmlns:p14="http://schemas.microsoft.com/office/powerpoint/2010/main" val="322813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3C02-EB8B-446D-B54D-CC6D852A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Cognitive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C10A-80A8-4009-AA15-9F5630101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Cognitive</a:t>
            </a:r>
          </a:p>
          <a:p>
            <a:pPr lvl="1"/>
            <a:r>
              <a:rPr lang="en-US" sz="2400" dirty="0"/>
              <a:t>↑ self-efficacy, develop sense of self, independent</a:t>
            </a:r>
          </a:p>
          <a:p>
            <a:pPr lvl="1"/>
            <a:r>
              <a:rPr lang="en-US" sz="2400" dirty="0"/>
              <a:t>Focus on many aspects of a situation at a time</a:t>
            </a:r>
          </a:p>
          <a:p>
            <a:pPr lvl="1"/>
            <a:r>
              <a:rPr lang="en-US" sz="2400" dirty="0"/>
              <a:t>Can see “another’s” point of view</a:t>
            </a:r>
          </a:p>
          <a:p>
            <a:pPr lvl="1"/>
            <a:r>
              <a:rPr lang="en-US" sz="2400" dirty="0"/>
              <a:t>Enjoy playing strategy games</a:t>
            </a:r>
          </a:p>
          <a:p>
            <a:endParaRPr lang="en-US" dirty="0"/>
          </a:p>
        </p:txBody>
      </p:sp>
      <p:pic>
        <p:nvPicPr>
          <p:cNvPr id="10242" name="Picture 2" descr="10 Ways to Support Your Child&amp;#39;s Healthy Cognitive Development - Nature&amp;#39;s Way">
            <a:extLst>
              <a:ext uri="{FF2B5EF4-FFF2-40B4-BE49-F238E27FC236}">
                <a16:creationId xmlns:a16="http://schemas.microsoft.com/office/drawing/2014/main" id="{1463E090-006E-47C7-990A-A4F1982E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648200" cy="26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3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Eating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Influences on kids: </a:t>
            </a:r>
          </a:p>
          <a:p>
            <a:r>
              <a:rPr lang="en-US" b="1" dirty="0"/>
              <a:t>Parents and family members </a:t>
            </a:r>
            <a:r>
              <a:rPr lang="en-US" dirty="0"/>
              <a:t>have </a:t>
            </a:r>
            <a:r>
              <a:rPr lang="en-US" b="1" dirty="0"/>
              <a:t>greatest</a:t>
            </a:r>
            <a:r>
              <a:rPr lang="en-US" dirty="0"/>
              <a:t> influence</a:t>
            </a:r>
          </a:p>
          <a:p>
            <a:r>
              <a:rPr lang="en-US" b="1" dirty="0"/>
              <a:t>School meals </a:t>
            </a:r>
            <a:r>
              <a:rPr lang="en-US" dirty="0"/>
              <a:t>now have an influence</a:t>
            </a:r>
          </a:p>
          <a:p>
            <a:r>
              <a:rPr lang="en-US" b="1" dirty="0"/>
              <a:t>Peers</a:t>
            </a:r>
            <a:r>
              <a:rPr lang="en-US" dirty="0"/>
              <a:t> begin to have a greater influence</a:t>
            </a:r>
          </a:p>
          <a:p>
            <a:r>
              <a:rPr lang="en-US" b="1" dirty="0"/>
              <a:t>Advertisements and fast food establishments </a:t>
            </a:r>
            <a:r>
              <a:rPr lang="en-US" dirty="0"/>
              <a:t>market aggressively to children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Parents should: </a:t>
            </a:r>
          </a:p>
          <a:p>
            <a:r>
              <a:rPr lang="en-US" dirty="0"/>
              <a:t>Be responsible in serving variety of  healthy foods on basic schedule</a:t>
            </a:r>
          </a:p>
          <a:p>
            <a:r>
              <a:rPr lang="en-US" dirty="0"/>
              <a:t>Have children participate in food shopping and preparation/cooking</a:t>
            </a:r>
          </a:p>
          <a:p>
            <a:r>
              <a:rPr lang="en-US" dirty="0"/>
              <a:t>Make time for family meals</a:t>
            </a:r>
          </a:p>
          <a:p>
            <a:r>
              <a:rPr lang="en-US" dirty="0"/>
              <a:t>Be a positive role model</a:t>
            </a:r>
          </a:p>
          <a:p>
            <a:r>
              <a:rPr lang="en-US" dirty="0"/>
              <a:t>Not use restrictive food practices</a:t>
            </a:r>
          </a:p>
          <a:p>
            <a:r>
              <a:rPr lang="en-US" dirty="0"/>
              <a:t>Not be overly concerned with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5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03EC-C5D8-4BF2-BF7A-E27DEAE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Family Meal Times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7DB3-081B-4784-BA22-21FE6614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Forms positive memories surrounding food</a:t>
            </a:r>
          </a:p>
          <a:p>
            <a:r>
              <a:rPr lang="en-US" sz="2800" dirty="0"/>
              <a:t>Opportunity to model healthy eating behaviors</a:t>
            </a:r>
          </a:p>
          <a:p>
            <a:r>
              <a:rPr lang="en-US" sz="2800" dirty="0"/>
              <a:t>Helps reduce distracted eating from screens</a:t>
            </a:r>
          </a:p>
          <a:p>
            <a:r>
              <a:rPr lang="en-US" sz="2800" dirty="0"/>
              <a:t>Associated with better nutritional status, lower eating disorders, and lower risk of obesity</a:t>
            </a:r>
          </a:p>
          <a:p>
            <a:pPr lvl="1"/>
            <a:r>
              <a:rPr lang="en-US" sz="2400" dirty="0"/>
              <a:t>BMI differences remain significant when controlling for SES</a:t>
            </a:r>
          </a:p>
        </p:txBody>
      </p:sp>
      <p:pic>
        <p:nvPicPr>
          <p:cNvPr id="7170" name="Picture 2" descr="Happy Family Having Meal On Stock Footage Video (100% Royalty-free)  27246730 | Shutterstock">
            <a:extLst>
              <a:ext uri="{FF2B5EF4-FFF2-40B4-BE49-F238E27FC236}">
                <a16:creationId xmlns:a16="http://schemas.microsoft.com/office/drawing/2014/main" id="{6F0E8E3B-6E23-42C4-8E36-7650797A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343400"/>
            <a:ext cx="4197350" cy="22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7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03EC-C5D8-4BF2-BF7A-E27DEAE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Screen time and Food 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7DB3-081B-4784-BA22-21FE6614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7772400" cy="43434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8-12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Children watch an average of 4-6 hours of screen time per day</a:t>
            </a:r>
            <a:r>
              <a:rPr lang="en-US" sz="26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lang="en-US" sz="2600" b="0" i="0" baseline="30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Food and toys are the two most commonly advertised products.</a:t>
            </a: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children younger than 6 do not understand the hidden purpose of advertising</a:t>
            </a: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 out of 10 food ads on Saturday morning TV are for sugary cereals, candy, salty snacks, fatty fast foods and other junk food.</a:t>
            </a: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Television watching depresses metabolism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097DC-EE47-42CE-B275-3E7B53A7DAC2}"/>
              </a:ext>
            </a:extLst>
          </p:cNvPr>
          <p:cNvSpPr txBox="1"/>
          <p:nvPr/>
        </p:nvSpPr>
        <p:spPr>
          <a:xfrm>
            <a:off x="439918" y="5791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Screen Time and Children . (2021). Retrieved 31 October 2021, from https://www.aacap.org/AACAP/Families_and_Youth/Facts_for_Families/FFF-Guide/Children-And-Watching-TV-054.aspx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03EC-C5D8-4BF2-BF7A-E27DEAE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McDonalds Commercial 2013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689C3C-D6D1-4A1F-B065-0B31F6F2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https://www.youtube.com/watch?v=xh1F70SD0xg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advergames</a:t>
            </a:r>
          </a:p>
          <a:p>
            <a:endParaRPr lang="en-US" dirty="0"/>
          </a:p>
          <a:p>
            <a:r>
              <a:rPr lang="en-US" dirty="0"/>
              <a:t>Twitch food ads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D4E13CA-88B7-441C-953A-73CC2C78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47951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d Bull puts Ninja&amp;#39;s face on a can in April | Shacknews">
            <a:extLst>
              <a:ext uri="{FF2B5EF4-FFF2-40B4-BE49-F238E27FC236}">
                <a16:creationId xmlns:a16="http://schemas.microsoft.com/office/drawing/2014/main" id="{28DC4C4C-6ABA-4DEE-9AAF-9003B82F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25962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6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03EC-C5D8-4BF2-BF7A-E27DEAE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Snacking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7DB3-081B-4784-BA22-21FE66143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~25% of children's energy intake </a:t>
            </a:r>
          </a:p>
          <a:p>
            <a:r>
              <a:rPr lang="en-US" dirty="0"/>
              <a:t>Important for obtaining sufficient energy and nutrients</a:t>
            </a:r>
          </a:p>
          <a:p>
            <a:r>
              <a:rPr lang="en-US" dirty="0"/>
              <a:t>Typically highly energy dense, nutrient poor</a:t>
            </a:r>
          </a:p>
          <a:p>
            <a:r>
              <a:rPr lang="en-US" dirty="0"/>
              <a:t>Snacking should be encouraged, but healthy option provided</a:t>
            </a:r>
          </a:p>
          <a:p>
            <a:r>
              <a:rPr lang="en-US" dirty="0"/>
              <a:t>Vending machines in schools are an area for intervention</a:t>
            </a:r>
          </a:p>
        </p:txBody>
      </p:sp>
    </p:spTree>
    <p:extLst>
      <p:ext uri="{BB962C8B-B14F-4D97-AF65-F5344CB8AC3E}">
        <p14:creationId xmlns:p14="http://schemas.microsoft.com/office/powerpoint/2010/main" val="425065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03EC-C5D8-4BF2-BF7A-E27DEAE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Eating Disorders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7DB3-081B-4784-BA22-21FE66143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signs of eating disorders may start in middle childhood</a:t>
            </a:r>
          </a:p>
          <a:p>
            <a:r>
              <a:rPr lang="en-US" dirty="0"/>
              <a:t>Disordered eating in children more common if parents suffer with disordered eating </a:t>
            </a:r>
          </a:p>
          <a:p>
            <a:r>
              <a:rPr lang="en-US" dirty="0"/>
              <a:t>Responsive feeding over restrictive feeding</a:t>
            </a:r>
          </a:p>
          <a:p>
            <a:r>
              <a:rPr lang="en-US" dirty="0"/>
              <a:t>Pressure to diet, particularly for girls</a:t>
            </a:r>
          </a:p>
          <a:p>
            <a:r>
              <a:rPr lang="en-US" dirty="0"/>
              <a:t>Establish healthy routines</a:t>
            </a:r>
          </a:p>
        </p:txBody>
      </p:sp>
    </p:spTree>
    <p:extLst>
      <p:ext uri="{BB962C8B-B14F-4D97-AF65-F5344CB8AC3E}">
        <p14:creationId xmlns:p14="http://schemas.microsoft.com/office/powerpoint/2010/main" val="15261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Use </a:t>
            </a:r>
            <a:r>
              <a:rPr lang="en-US" b="1" dirty="0" err="1">
                <a:solidFill>
                  <a:schemeClr val="tx2"/>
                </a:solidFill>
              </a:rPr>
              <a:t>ChooseMyPlate</a:t>
            </a:r>
            <a:r>
              <a:rPr lang="en-US" b="1" dirty="0">
                <a:solidFill>
                  <a:schemeClr val="tx2"/>
                </a:solidFill>
              </a:rPr>
              <a:t> for specific dietary recommendations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37399" r="36592" b="15390"/>
          <a:stretch/>
        </p:blipFill>
        <p:spPr bwMode="auto">
          <a:xfrm>
            <a:off x="609600" y="2061813"/>
            <a:ext cx="4114800" cy="37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278659" cy="36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AAP HealthyChildren.org – </a:t>
            </a:r>
            <a:r>
              <a:rPr lang="en-US" dirty="0" err="1"/>
              <a:t>Gradeschool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sz="1400" dirty="0">
                <a:hlinkClick r:id="rId2"/>
              </a:rPr>
              <a:t>https://www.healthychildren.org/English/ages-stages/gradeschool/nutrition/Pages/default.aspx</a:t>
            </a:r>
            <a:r>
              <a:rPr lang="en-US" sz="1400" dirty="0"/>
              <a:t>  </a:t>
            </a:r>
          </a:p>
          <a:p>
            <a:pPr marL="400050" lvl="1" indent="0">
              <a:buNone/>
            </a:pPr>
            <a:endParaRPr lang="en-US" sz="1400" dirty="0"/>
          </a:p>
          <a:p>
            <a:r>
              <a:rPr lang="en-US" dirty="0"/>
              <a:t>Heathy Kids – American Heart Association</a:t>
            </a:r>
            <a:br>
              <a:rPr lang="en-US" dirty="0"/>
            </a:br>
            <a:r>
              <a:rPr lang="en-US" sz="1400" dirty="0">
                <a:hlinkClick r:id="rId3"/>
              </a:rPr>
              <a:t>http://www.heart.org/HEARTORG/HealthyLiving/HeathyKids/Healthy-Kids_UCM_304156_SubHomePage.jsp</a:t>
            </a:r>
            <a:endParaRPr lang="en-US" sz="1400" dirty="0"/>
          </a:p>
          <a:p>
            <a:r>
              <a:rPr lang="en-US" dirty="0"/>
              <a:t>Nutrition.gov – Children</a:t>
            </a:r>
            <a:br>
              <a:rPr lang="en-US" dirty="0"/>
            </a:br>
            <a:r>
              <a:rPr lang="en-US" sz="1400" dirty="0">
                <a:hlinkClick r:id="rId4"/>
              </a:rPr>
              <a:t>https://www.nutrition.gov/life-stages/children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dirty="0"/>
              <a:t>Team Nutrition – USDA</a:t>
            </a:r>
            <a:br>
              <a:rPr lang="en-US" sz="1400" dirty="0"/>
            </a:br>
            <a:r>
              <a:rPr lang="en-US" sz="1400" dirty="0">
                <a:hlinkClick r:id="rId5"/>
              </a:rPr>
              <a:t>https://www.fns.usda.gov/tn</a:t>
            </a:r>
            <a:endParaRPr lang="en-US" sz="1400" dirty="0"/>
          </a:p>
          <a:p>
            <a:r>
              <a:rPr lang="en-US" dirty="0" err="1"/>
              <a:t>ChooseMyPlate</a:t>
            </a:r>
            <a:r>
              <a:rPr lang="en-US" dirty="0"/>
              <a:t> Kids</a:t>
            </a:r>
            <a:br>
              <a:rPr lang="en-US" dirty="0"/>
            </a:br>
            <a:r>
              <a:rPr lang="en-US" sz="1400" dirty="0">
                <a:hlinkClick r:id="rId6"/>
              </a:rPr>
              <a:t>https://www.myplate.gov/life-stages/kids</a:t>
            </a:r>
            <a:r>
              <a:rPr lang="en-US" sz="1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2" y="3352800"/>
            <a:ext cx="26670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81928"/>
            <a:ext cx="1318419" cy="1318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16" y="5391628"/>
            <a:ext cx="1932436" cy="12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0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Energy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Energy needs</a:t>
            </a:r>
          </a:p>
          <a:p>
            <a:pPr lvl="1"/>
            <a:r>
              <a:rPr lang="en-US" sz="2600" dirty="0"/>
              <a:t>Reflects child’s activity level and body size</a:t>
            </a:r>
          </a:p>
          <a:p>
            <a:pPr lvl="1"/>
            <a:r>
              <a:rPr lang="en-US" sz="2600" dirty="0"/>
              <a:t>↓ in kcals/kg compared to toddlers &amp; preschoolers</a:t>
            </a:r>
          </a:p>
          <a:p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Protein</a:t>
            </a:r>
          </a:p>
          <a:p>
            <a:pPr lvl="1"/>
            <a:r>
              <a:rPr lang="en-US" sz="2600" dirty="0"/>
              <a:t>4-13 y/o children:  0.95 g/kg body weight per day</a:t>
            </a:r>
          </a:p>
          <a:p>
            <a:pPr lvl="1"/>
            <a:r>
              <a:rPr lang="en-US" sz="2600" dirty="0"/>
              <a:t>AMDR: 10-30%</a:t>
            </a:r>
          </a:p>
          <a:p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</a:p>
          <a:p>
            <a:pPr lvl="1"/>
            <a:r>
              <a:rPr lang="en-US" sz="2600" dirty="0"/>
              <a:t>4-13 y/o children:  130 g per day</a:t>
            </a:r>
          </a:p>
          <a:p>
            <a:pPr lvl="1"/>
            <a:r>
              <a:rPr lang="en-US" sz="2600" dirty="0"/>
              <a:t>AMDR: 45-65%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0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General diet recommendations: </a:t>
            </a:r>
          </a:p>
          <a:p>
            <a:pPr lvl="1"/>
            <a:r>
              <a:rPr lang="en-US" altLang="en-US" sz="2000" dirty="0"/>
              <a:t>Focus on healthy fats – omega-3 FA, MUFAs</a:t>
            </a:r>
          </a:p>
          <a:p>
            <a:pPr lvl="1"/>
            <a:r>
              <a:rPr lang="en-US" altLang="en-US" sz="2000" dirty="0"/>
              <a:t>Low saturated fat and avoid trans fatty acids</a:t>
            </a:r>
          </a:p>
          <a:p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AMDR for total fat</a:t>
            </a:r>
          </a:p>
          <a:p>
            <a:pPr marL="457200" lvl="1" indent="0">
              <a:buNone/>
            </a:pPr>
            <a:r>
              <a:rPr lang="en-US" sz="2000" dirty="0"/>
              <a:t>25-35% of energy for children 4-18 years of age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Adequate Intake (AI) for essential fatty acids: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9" b="31561"/>
          <a:stretch/>
        </p:blipFill>
        <p:spPr>
          <a:xfrm>
            <a:off x="1544049" y="4050227"/>
            <a:ext cx="5466351" cy="15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9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94FE-EEB8-4C0F-9FC1-9DFFB4DE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Fiber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36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b="1" dirty="0"/>
          </a:p>
          <a:p>
            <a:pPr lvl="1"/>
            <a:r>
              <a:rPr lang="en-US" altLang="en-US" sz="2600" dirty="0"/>
              <a:t>Increase fresh fruits and vegetables, whole grain breads, and cereals</a:t>
            </a:r>
          </a:p>
          <a:p>
            <a:pPr lvl="1"/>
            <a:endParaRPr lang="en-US" altLang="en-US" sz="1200" dirty="0"/>
          </a:p>
          <a:p>
            <a:pPr lvl="1"/>
            <a:r>
              <a:rPr lang="en-US" altLang="en-US" sz="2600" dirty="0"/>
              <a:t>Adequate Intakes (AI)</a:t>
            </a:r>
          </a:p>
          <a:p>
            <a:pPr lvl="2"/>
            <a:r>
              <a:rPr lang="en-US" altLang="en-US" sz="2800" dirty="0"/>
              <a:t>4 to 8 </a:t>
            </a:r>
            <a:r>
              <a:rPr lang="en-US" altLang="en-US" sz="2800" dirty="0" err="1"/>
              <a:t>yrs</a:t>
            </a:r>
            <a:r>
              <a:rPr lang="en-US" altLang="en-US" sz="2800" dirty="0"/>
              <a:t>:  25 g/d</a:t>
            </a:r>
          </a:p>
          <a:p>
            <a:pPr lvl="2"/>
            <a:r>
              <a:rPr lang="en-US" altLang="en-US" sz="2800" dirty="0"/>
              <a:t>Boys: 9-13 </a:t>
            </a:r>
            <a:r>
              <a:rPr lang="en-US" altLang="en-US" sz="2800" dirty="0" err="1"/>
              <a:t>yrs</a:t>
            </a:r>
            <a:r>
              <a:rPr lang="en-US" altLang="en-US" sz="2800" dirty="0"/>
              <a:t>: 31 g/d</a:t>
            </a:r>
          </a:p>
          <a:p>
            <a:pPr lvl="2"/>
            <a:r>
              <a:rPr lang="en-US" altLang="en-US" sz="2800" dirty="0"/>
              <a:t>Girls: 9-13 </a:t>
            </a:r>
            <a:r>
              <a:rPr lang="en-US" altLang="en-US" sz="2800" dirty="0" err="1"/>
              <a:t>yrs</a:t>
            </a:r>
            <a:r>
              <a:rPr lang="en-US" altLang="en-US" sz="2800" dirty="0"/>
              <a:t>: 26 g/d</a:t>
            </a:r>
          </a:p>
        </p:txBody>
      </p:sp>
      <p:pic>
        <p:nvPicPr>
          <p:cNvPr id="2050" name="Picture 2" descr="What FDA's New Definition of Dietary Fiber Means for the Food ...">
            <a:extLst>
              <a:ext uri="{FF2B5EF4-FFF2-40B4-BE49-F238E27FC236}">
                <a16:creationId xmlns:a16="http://schemas.microsoft.com/office/drawing/2014/main" id="{33188B6F-703F-4F68-BA31-24D581C4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58036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7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Micronutrients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Vitamins &amp; Minerals</a:t>
            </a:r>
          </a:p>
          <a:p>
            <a:pPr lvl="1"/>
            <a:r>
              <a:rPr lang="en-US" sz="2600" dirty="0"/>
              <a:t>Most nutrient needs are met with kids’ diets</a:t>
            </a:r>
          </a:p>
          <a:p>
            <a:pPr lvl="1"/>
            <a:r>
              <a:rPr lang="en-US" sz="2600" dirty="0"/>
              <a:t>No supplement recommendations for healthy kids</a:t>
            </a:r>
          </a:p>
          <a:p>
            <a:pPr lvl="1"/>
            <a:r>
              <a:rPr lang="en-US" sz="2600" dirty="0"/>
              <a:t>3 nutrients of concern:</a:t>
            </a:r>
          </a:p>
          <a:p>
            <a:pPr lvl="2"/>
            <a:r>
              <a:rPr lang="en-US" dirty="0"/>
              <a:t>Calcium (bone mass), zinc (growth), iron (growth)</a:t>
            </a:r>
          </a:p>
          <a:p>
            <a:pPr lvl="1"/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F4BE8B-23BE-434C-9D95-C8246B68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21978"/>
              </p:ext>
            </p:extLst>
          </p:nvPr>
        </p:nvGraphicFramePr>
        <p:xfrm>
          <a:off x="1028700" y="4343400"/>
          <a:ext cx="7086600" cy="205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370469472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1392976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5574163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783216476"/>
                    </a:ext>
                  </a:extLst>
                </a:gridCol>
              </a:tblGrid>
              <a:tr h="9530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Iron (mg/d)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Zinc (mg/d)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 (mg/d)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51071"/>
                  </a:ext>
                </a:extLst>
              </a:tr>
              <a:tr h="5521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4-8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17280"/>
                  </a:ext>
                </a:extLst>
              </a:tr>
              <a:tr h="5521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9-13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7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25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Iron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Iron-rich foods:  meats, dry beans &amp; peas, fortified cereals</a:t>
            </a:r>
          </a:p>
          <a:p>
            <a:endParaRPr lang="en-US" dirty="0"/>
          </a:p>
          <a:p>
            <a:r>
              <a:rPr lang="en-US" dirty="0"/>
              <a:t>Iron Deficiency</a:t>
            </a:r>
          </a:p>
          <a:p>
            <a:pPr lvl="1"/>
            <a:r>
              <a:rPr lang="en-US" dirty="0"/>
              <a:t>Not as common in this age group as in infants/toddlers or teenage girls</a:t>
            </a:r>
          </a:p>
          <a:p>
            <a:pPr lvl="1"/>
            <a:r>
              <a:rPr lang="en-US" dirty="0"/>
              <a:t>Screening:</a:t>
            </a:r>
          </a:p>
          <a:p>
            <a:pPr lvl="2"/>
            <a:r>
              <a:rPr lang="en-US" dirty="0"/>
              <a:t>Children on vegetarian or strict vegan diets</a:t>
            </a:r>
          </a:p>
          <a:p>
            <a:pPr lvl="2"/>
            <a:r>
              <a:rPr lang="en-US" dirty="0"/>
              <a:t>Children with known risk factors for iron-deficiency anemia</a:t>
            </a:r>
          </a:p>
          <a:p>
            <a:pPr lvl="1"/>
            <a:r>
              <a:rPr lang="en-US" dirty="0"/>
              <a:t>Anemia Diagnosis </a:t>
            </a:r>
            <a:r>
              <a:rPr lang="en-US" sz="1900" dirty="0"/>
              <a:t>(remember, not always due to iron deficiency)</a:t>
            </a:r>
          </a:p>
          <a:p>
            <a:pPr lvl="2"/>
            <a:r>
              <a:rPr lang="en-US" dirty="0"/>
              <a:t>5 up to 8 years old: </a:t>
            </a:r>
            <a:r>
              <a:rPr lang="en-US" dirty="0" err="1"/>
              <a:t>Hb</a:t>
            </a:r>
            <a:r>
              <a:rPr lang="en-US" dirty="0"/>
              <a:t> &lt; 11.5 g/</a:t>
            </a:r>
            <a:r>
              <a:rPr lang="en-US" dirty="0" err="1"/>
              <a:t>dL</a:t>
            </a:r>
            <a:endParaRPr lang="en-US" dirty="0"/>
          </a:p>
          <a:p>
            <a:pPr lvl="2"/>
            <a:r>
              <a:rPr lang="en-US" dirty="0"/>
              <a:t>8 up to 12 years old: </a:t>
            </a:r>
            <a:r>
              <a:rPr lang="en-US" dirty="0" err="1"/>
              <a:t>Hb</a:t>
            </a:r>
            <a:r>
              <a:rPr lang="en-US" dirty="0"/>
              <a:t> &lt; 11.9 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dirty="0"/>
              <a:t>Treatment:</a:t>
            </a:r>
          </a:p>
          <a:p>
            <a:pPr lvl="2"/>
            <a:r>
              <a:rPr lang="en-US" dirty="0"/>
              <a:t>Iron supplementation</a:t>
            </a:r>
          </a:p>
          <a:p>
            <a:pPr lvl="2"/>
            <a:r>
              <a:rPr lang="en-US" dirty="0"/>
              <a:t>Iron rich foods with </a:t>
            </a:r>
            <a:r>
              <a:rPr lang="en-US" dirty="0" err="1"/>
              <a:t>Vit</a:t>
            </a:r>
            <a:r>
              <a:rPr lang="en-US" dirty="0"/>
              <a:t> C to enhance absorption</a:t>
            </a:r>
          </a:p>
        </p:txBody>
      </p:sp>
    </p:spTree>
    <p:extLst>
      <p:ext uri="{BB962C8B-B14F-4D97-AF65-F5344CB8AC3E}">
        <p14:creationId xmlns:p14="http://schemas.microsoft.com/office/powerpoint/2010/main" val="93539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2" b="8202"/>
          <a:stretch/>
        </p:blipFill>
        <p:spPr bwMode="auto">
          <a:xfrm>
            <a:off x="2514600" y="5005873"/>
            <a:ext cx="533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Calcium &amp; Vitamin 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/>
          </a:bodyPr>
          <a:lstStyle/>
          <a:p>
            <a:pPr lvl="1"/>
            <a:r>
              <a:rPr lang="en-US" sz="2600" dirty="0"/>
              <a:t>Obtained by dairy foods, calcium &amp; vitamin D fortified beverages and foods, fatty fish</a:t>
            </a:r>
          </a:p>
          <a:p>
            <a:pPr lvl="1"/>
            <a:r>
              <a:rPr lang="en-US" sz="2600" dirty="0"/>
              <a:t>Vitamin D – skin production (UVB from sunlight)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If lactose intolerant: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Do not completely eliminate dairy products but decrease only to point of tolerance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F4891-C0AE-4C04-97EB-61DFB7A3CA35}"/>
              </a:ext>
            </a:extLst>
          </p:cNvPr>
          <p:cNvSpPr/>
          <p:nvPr/>
        </p:nvSpPr>
        <p:spPr>
          <a:xfrm>
            <a:off x="2667000" y="4624872"/>
            <a:ext cx="67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RDAs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03A289C-4DEB-447B-9746-2BD16307AC43}"/>
              </a:ext>
            </a:extLst>
          </p:cNvPr>
          <p:cNvSpPr/>
          <p:nvPr/>
        </p:nvSpPr>
        <p:spPr>
          <a:xfrm>
            <a:off x="685800" y="5462603"/>
            <a:ext cx="1905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Same for boys and girls</a:t>
            </a:r>
          </a:p>
        </p:txBody>
      </p:sp>
    </p:spTree>
    <p:extLst>
      <p:ext uri="{BB962C8B-B14F-4D97-AF65-F5344CB8AC3E}">
        <p14:creationId xmlns:p14="http://schemas.microsoft.com/office/powerpoint/2010/main" val="135603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324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300" b="1" dirty="0"/>
              <a:t>Fluids</a:t>
            </a:r>
            <a:r>
              <a:rPr lang="en-US" sz="2800" dirty="0"/>
              <a:t> – use thirst as a guide except with exercise</a:t>
            </a:r>
          </a:p>
          <a:p>
            <a:r>
              <a:rPr lang="en-US" sz="3000" b="1" dirty="0">
                <a:solidFill>
                  <a:srgbClr val="00B050"/>
                </a:solidFill>
              </a:rPr>
              <a:t>Water</a:t>
            </a:r>
            <a:r>
              <a:rPr lang="en-US" sz="3000" dirty="0"/>
              <a:t>! (with and between meals)</a:t>
            </a:r>
          </a:p>
          <a:p>
            <a:r>
              <a:rPr lang="en-US" sz="3000" b="1" dirty="0">
                <a:solidFill>
                  <a:srgbClr val="00B050"/>
                </a:solidFill>
              </a:rPr>
              <a:t>Milk</a:t>
            </a:r>
            <a:r>
              <a:rPr lang="en-US" sz="3000" dirty="0"/>
              <a:t> (or calcium fortified soy, almond, </a:t>
            </a:r>
            <a:r>
              <a:rPr lang="en-US" sz="3000" dirty="0" err="1"/>
              <a:t>etc</a:t>
            </a:r>
            <a:r>
              <a:rPr lang="en-US" sz="3000" dirty="0"/>
              <a:t> milk alternatives with low/no added sugar)</a:t>
            </a:r>
          </a:p>
          <a:p>
            <a:pPr lvl="1"/>
            <a:r>
              <a:rPr lang="en-US" dirty="0"/>
              <a:t>2.5 c per day:  4-8 </a:t>
            </a:r>
            <a:r>
              <a:rPr lang="en-US" dirty="0" err="1"/>
              <a:t>yrs</a:t>
            </a:r>
            <a:endParaRPr lang="en-US" dirty="0"/>
          </a:p>
          <a:p>
            <a:pPr lvl="1"/>
            <a:r>
              <a:rPr lang="en-US" dirty="0"/>
              <a:t>3 c per day: 9+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sz="3000" b="1" dirty="0">
                <a:solidFill>
                  <a:srgbClr val="00B050"/>
                </a:solidFill>
              </a:rPr>
              <a:t>Juices – 100% fruit juice</a:t>
            </a:r>
          </a:p>
          <a:p>
            <a:pPr lvl="1"/>
            <a:r>
              <a:rPr lang="en-US" dirty="0"/>
              <a:t>No more than 1 cup per day </a:t>
            </a:r>
            <a:br>
              <a:rPr lang="en-US" dirty="0"/>
            </a:br>
            <a:r>
              <a:rPr lang="en-US" dirty="0"/>
              <a:t>(if any)</a:t>
            </a:r>
          </a:p>
          <a:p>
            <a:pPr lvl="1"/>
            <a:endParaRPr lang="en-US" dirty="0"/>
          </a:p>
          <a:p>
            <a:r>
              <a:rPr lang="en-US" sz="3000" dirty="0"/>
              <a:t>Avoid or limit use of </a:t>
            </a:r>
            <a:r>
              <a:rPr lang="en-US" sz="3000" dirty="0">
                <a:solidFill>
                  <a:srgbClr val="FF0000"/>
                </a:solidFill>
              </a:rPr>
              <a:t>soda, “fruit” cocktail drinks, sports drinks</a:t>
            </a:r>
          </a:p>
          <a:p>
            <a:pPr lvl="1"/>
            <a:r>
              <a:rPr lang="en-US" sz="2600" dirty="0"/>
              <a:t>High in added sugar </a:t>
            </a:r>
          </a:p>
          <a:p>
            <a:pPr lvl="1"/>
            <a:r>
              <a:rPr lang="en-US" sz="2600" dirty="0"/>
              <a:t>Avoid non-nutritive sweeteners (unknown effects)</a:t>
            </a:r>
          </a:p>
          <a:p>
            <a:r>
              <a:rPr lang="en-US" sz="3000" dirty="0"/>
              <a:t>If prolonged vigorous exercise</a:t>
            </a:r>
          </a:p>
          <a:p>
            <a:pPr lvl="1"/>
            <a:r>
              <a:rPr lang="en-US" dirty="0"/>
              <a:t>Sports drinks or diluted juices are appropriate</a:t>
            </a:r>
          </a:p>
          <a:p>
            <a:r>
              <a:rPr lang="en-US" dirty="0">
                <a:solidFill>
                  <a:srgbClr val="FF0000"/>
                </a:solidFill>
              </a:rPr>
              <a:t>NO energy drinks </a:t>
            </a:r>
            <a:r>
              <a:rPr lang="en-US" dirty="0"/>
              <a:t>(high in caffeine) </a:t>
            </a:r>
            <a:r>
              <a:rPr lang="en-US" sz="1900" dirty="0">
                <a:hlinkClick r:id="rId3"/>
              </a:rPr>
              <a:t>https://www.nccih.nih.gov/health/energy-drinks</a:t>
            </a:r>
            <a:r>
              <a:rPr lang="en-US" sz="1900" dirty="0"/>
              <a:t> </a:t>
            </a:r>
          </a:p>
          <a:p>
            <a:pPr lvl="1"/>
            <a:r>
              <a:rPr lang="en-US" dirty="0"/>
              <a:t>may harm children’s still-developing cardiovascular and nervous systems</a:t>
            </a:r>
          </a:p>
          <a:p>
            <a:pPr lvl="1"/>
            <a:r>
              <a:rPr lang="en-US" dirty="0"/>
              <a:t>may cause serious heart and blood vessel problems</a:t>
            </a:r>
          </a:p>
          <a:p>
            <a:pPr lvl="1"/>
            <a:r>
              <a:rPr lang="en-US" dirty="0"/>
              <a:t>may also be associated with anxiety, sleep problems, digestive problems, and dehydration</a:t>
            </a:r>
          </a:p>
        </p:txBody>
      </p:sp>
      <p:pic>
        <p:nvPicPr>
          <p:cNvPr id="3078" name="Picture 6" descr="Young athlete drinking from a water bo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69498"/>
            <a:ext cx="2788123" cy="18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89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Dental Caries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7162800" cy="437673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3300" dirty="0">
                <a:latin typeface="Calibri" panose="020F0502020204030204" pitchFamily="34" charset="0"/>
                <a:cs typeface="Arial" panose="020B0604020202020204" pitchFamily="34" charset="0"/>
              </a:rPr>
              <a:t>Affects ½ children ages 6-9</a:t>
            </a:r>
          </a:p>
          <a:p>
            <a:pPr lvl="1">
              <a:lnSpc>
                <a:spcPct val="150000"/>
              </a:lnSpc>
            </a:pPr>
            <a:r>
              <a:rPr lang="en-US" altLang="en-US" sz="3300" dirty="0">
                <a:latin typeface="Calibri" panose="020F0502020204030204" pitchFamily="34" charset="0"/>
                <a:cs typeface="Arial" panose="020B0604020202020204" pitchFamily="34" charset="0"/>
              </a:rPr>
              <a:t>Exposure to sugar main culprit</a:t>
            </a:r>
          </a:p>
          <a:p>
            <a:pPr lvl="2">
              <a:lnSpc>
                <a:spcPct val="15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Sticky candy</a:t>
            </a:r>
          </a:p>
          <a:p>
            <a:pPr lvl="1">
              <a:lnSpc>
                <a:spcPct val="150000"/>
              </a:lnSpc>
            </a:pPr>
            <a:r>
              <a:rPr lang="en-US" altLang="en-US" sz="3300" dirty="0">
                <a:latin typeface="Calibri" panose="020F0502020204030204" pitchFamily="34" charset="0"/>
                <a:cs typeface="Arial" panose="020B0604020202020204" pitchFamily="34" charset="0"/>
              </a:rPr>
              <a:t>Brushing regularly can help</a:t>
            </a:r>
          </a:p>
          <a:p>
            <a:pPr lvl="1">
              <a:lnSpc>
                <a:spcPct val="150000"/>
              </a:lnSpc>
            </a:pPr>
            <a:r>
              <a:rPr lang="en-US" altLang="en-US" sz="3300" dirty="0">
                <a:latin typeface="Calibri" panose="020F0502020204030204" pitchFamily="34" charset="0"/>
                <a:cs typeface="Arial" panose="020B0604020202020204" pitchFamily="34" charset="0"/>
              </a:rPr>
              <a:t>Source of fluoride (water/supplement)</a:t>
            </a:r>
          </a:p>
          <a:p>
            <a:pPr lvl="1">
              <a:lnSpc>
                <a:spcPct val="150000"/>
              </a:lnSpc>
            </a:pPr>
            <a:r>
              <a:rPr lang="en-US" altLang="en-US" sz="3300" dirty="0">
                <a:latin typeface="Calibri" panose="020F0502020204030204" pitchFamily="34" charset="0"/>
                <a:cs typeface="Arial" panose="020B0604020202020204" pitchFamily="34" charset="0"/>
              </a:rPr>
              <a:t>Dental caries / tooth loss may lead to difficulty chewing </a:t>
            </a:r>
          </a:p>
          <a:p>
            <a:pPr lvl="1"/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B30F-B462-4CEC-B0FA-EF3B0F20CC4C}" type="slidenum">
              <a:rPr lang="en-US" smtClean="0"/>
              <a:t>27</a:t>
            </a:fld>
            <a:endParaRPr lang="en-US"/>
          </a:p>
        </p:txBody>
      </p:sp>
      <p:pic>
        <p:nvPicPr>
          <p:cNvPr id="4100" name="Picture 4" descr="Kids With Cavities | How to Treat Signs of Tooth Decay in Children">
            <a:extLst>
              <a:ext uri="{FF2B5EF4-FFF2-40B4-BE49-F238E27FC236}">
                <a16:creationId xmlns:a16="http://schemas.microsoft.com/office/drawing/2014/main" id="{9E8B6F80-6B36-4C12-8A37-3CDF201D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07" y="1219200"/>
            <a:ext cx="342989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8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Exercise and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162800" cy="43767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Important for establishing good exercise behaviors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Modeling, fostering social connections,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Built environment important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Exercises to maximize BMD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Skeletal loading exercises </a:t>
            </a:r>
          </a:p>
          <a:p>
            <a:pPr lvl="3"/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Jumping, gymnastics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B30F-B462-4CEC-B0FA-EF3B0F20CC4C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D651F-97D5-4263-9101-815F53658A09}"/>
              </a:ext>
            </a:extLst>
          </p:cNvPr>
          <p:cNvSpPr txBox="1"/>
          <p:nvPr/>
        </p:nvSpPr>
        <p:spPr>
          <a:xfrm>
            <a:off x="304800" y="6223393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MacKelvie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K. (2002).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British Journal Of Sports Medicine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36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(4), 250-257.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doi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10.1136/bjsm.36.4.250</a:t>
            </a:r>
          </a:p>
        </p:txBody>
      </p:sp>
      <p:pic>
        <p:nvPicPr>
          <p:cNvPr id="5122" name="Picture 2" descr="Exercise and Children: The Benefits">
            <a:extLst>
              <a:ext uri="{FF2B5EF4-FFF2-40B4-BE49-F238E27FC236}">
                <a16:creationId xmlns:a16="http://schemas.microsoft.com/office/drawing/2014/main" id="{64F58F6C-5340-43FF-97F7-02280304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58" y="4038600"/>
            <a:ext cx="351621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8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Childhood Obesity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162800" cy="4376737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/>
              <a:t>Prevalence </a:t>
            </a:r>
          </a:p>
          <a:p>
            <a:pPr lvl="1"/>
            <a:r>
              <a:rPr lang="en-US" dirty="0"/>
              <a:t>NHANES overweight/obese</a:t>
            </a:r>
          </a:p>
          <a:p>
            <a:pPr lvl="2"/>
            <a:r>
              <a:rPr lang="en-US" dirty="0"/>
              <a:t>32.8% of 6-8 </a:t>
            </a:r>
            <a:r>
              <a:rPr lang="en-US" dirty="0" err="1"/>
              <a:t>yo</a:t>
            </a:r>
            <a:endParaRPr lang="en-US" dirty="0"/>
          </a:p>
          <a:p>
            <a:pPr lvl="2"/>
            <a:r>
              <a:rPr lang="en-US" dirty="0"/>
              <a:t>35.6% of 9-11 </a:t>
            </a:r>
            <a:r>
              <a:rPr lang="en-US" dirty="0" err="1"/>
              <a:t>yo</a:t>
            </a:r>
            <a:endParaRPr lang="en-US" dirty="0"/>
          </a:p>
          <a:p>
            <a:r>
              <a:rPr lang="en-US" dirty="0"/>
              <a:t>Severity leading to different classes of obesity </a:t>
            </a:r>
          </a:p>
          <a:p>
            <a:r>
              <a:rPr lang="en-US" dirty="0"/>
              <a:t>Social stigma</a:t>
            </a:r>
          </a:p>
          <a:p>
            <a:pPr lvl="1"/>
            <a:r>
              <a:rPr lang="en-US" dirty="0"/>
              <a:t>Most common reason for bullying in schools </a:t>
            </a:r>
            <a:r>
              <a:rPr lang="en-US" baseline="30000" dirty="0"/>
              <a:t>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B30F-B462-4CEC-B0FA-EF3B0F20CC4C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2" descr="Obesity rates">
            <a:extLst>
              <a:ext uri="{FF2B5EF4-FFF2-40B4-BE49-F238E27FC236}">
                <a16:creationId xmlns:a16="http://schemas.microsoft.com/office/drawing/2014/main" id="{1307F923-0903-41E4-A9E6-90588D1A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4" y="1144509"/>
            <a:ext cx="3845475" cy="18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2616E6-AF78-4270-9E44-54F27682DE55}"/>
              </a:ext>
            </a:extLst>
          </p:cNvPr>
          <p:cNvSpPr txBox="1"/>
          <p:nvPr/>
        </p:nvSpPr>
        <p:spPr>
          <a:xfrm>
            <a:off x="76200" y="6356350"/>
            <a:ext cx="973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Bacchini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D.,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Licenziati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M.,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Garrasi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A.,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Corciulo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N.,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Driul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D., &amp; Tanas, R. et al. (2015). Bullying and Victimization in Overweight and Obese Outpatient Children and Adolescents: An Italian Multicentric Study.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PLOS ONE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10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(11), e0142715.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doi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10.1371/journal.pone.0142715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44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10937"/>
          <a:stretch/>
        </p:blipFill>
        <p:spPr>
          <a:xfrm>
            <a:off x="5946395" y="3954574"/>
            <a:ext cx="3197605" cy="2903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/>
            <a:r>
              <a:rPr lang="en-US" sz="4400" b="1" dirty="0">
                <a:solidFill>
                  <a:schemeClr val="tx2"/>
                </a:solidFill>
                <a:latin typeface="+mn-lt"/>
              </a:rPr>
              <a:t>Defining the life stage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49078" y="1787928"/>
            <a:ext cx="8229600" cy="4795434"/>
          </a:xfrm>
        </p:spPr>
        <p:txBody>
          <a:bodyPr>
            <a:normAutofit fontScale="92500" lnSpcReduction="10000"/>
          </a:bodyPr>
          <a:lstStyle/>
          <a:p>
            <a:pPr marL="0" lvl="3" indent="0" algn="l">
              <a:buNone/>
              <a:tabLst>
                <a:tab pos="3314700" algn="l"/>
              </a:tabLst>
            </a:pPr>
            <a:r>
              <a:rPr lang="en-US" sz="3000" b="1" dirty="0">
                <a:solidFill>
                  <a:schemeClr val="accent5"/>
                </a:solidFill>
              </a:rPr>
              <a:t>Middle childhood:</a:t>
            </a:r>
            <a:r>
              <a:rPr lang="en-US" sz="3000" dirty="0">
                <a:solidFill>
                  <a:schemeClr val="tx1"/>
                </a:solidFill>
              </a:rPr>
              <a:t> 	~5-10 </a:t>
            </a:r>
            <a:r>
              <a:rPr lang="en-US" sz="3000" dirty="0" err="1">
                <a:solidFill>
                  <a:schemeClr val="tx1"/>
                </a:solidFill>
              </a:rPr>
              <a:t>yrs</a:t>
            </a:r>
            <a:r>
              <a:rPr lang="en-US" sz="3000" dirty="0">
                <a:solidFill>
                  <a:schemeClr val="tx1"/>
                </a:solidFill>
              </a:rPr>
              <a:t> old</a:t>
            </a:r>
          </a:p>
          <a:p>
            <a:pPr marL="0" lvl="3" indent="0" algn="l">
              <a:buNone/>
              <a:tabLst>
                <a:tab pos="3314700" algn="l"/>
              </a:tabLst>
            </a:pPr>
            <a:endParaRPr lang="en-US" sz="3000" b="1" dirty="0">
              <a:solidFill>
                <a:schemeClr val="accent5"/>
              </a:solidFill>
            </a:endParaRPr>
          </a:p>
          <a:p>
            <a:pPr marL="0" lvl="3" indent="0" algn="l">
              <a:buNone/>
              <a:tabLst>
                <a:tab pos="3314700" algn="l"/>
              </a:tabLst>
            </a:pPr>
            <a:r>
              <a:rPr lang="en-US" sz="3000" b="1" dirty="0">
                <a:solidFill>
                  <a:schemeClr val="accent5"/>
                </a:solidFill>
              </a:rPr>
              <a:t>Preadolescence:</a:t>
            </a:r>
            <a:r>
              <a:rPr lang="en-US" sz="3000" dirty="0">
                <a:solidFill>
                  <a:schemeClr val="tx1"/>
                </a:solidFill>
              </a:rPr>
              <a:t> 	~9-11 for girls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	~10-12 for boys</a:t>
            </a:r>
          </a:p>
          <a:p>
            <a:pPr marL="0" lvl="3" indent="0" algn="l">
              <a:buNone/>
              <a:tabLst>
                <a:tab pos="3314700" algn="l"/>
              </a:tabLst>
            </a:pPr>
            <a:endParaRPr lang="en-US" sz="3000" b="1" dirty="0"/>
          </a:p>
          <a:p>
            <a:pPr marL="0" lvl="3" indent="0">
              <a:buNone/>
              <a:tabLst>
                <a:tab pos="3314700" algn="l"/>
              </a:tabLst>
            </a:pPr>
            <a:r>
              <a:rPr lang="en-US" sz="3000" b="1" dirty="0">
                <a:solidFill>
                  <a:schemeClr val="accent5"/>
                </a:solidFill>
              </a:rPr>
              <a:t>“School age” or “Grade school” </a:t>
            </a:r>
            <a:br>
              <a:rPr lang="en-US" sz="3000" b="1" dirty="0">
                <a:solidFill>
                  <a:schemeClr val="accent5"/>
                </a:solidFill>
              </a:rPr>
            </a:br>
            <a:r>
              <a:rPr lang="en-US" sz="3000" b="1" dirty="0">
                <a:solidFill>
                  <a:schemeClr val="accent5"/>
                </a:solidFill>
              </a:rPr>
              <a:t>are common terms</a:t>
            </a:r>
          </a:p>
          <a:p>
            <a:pPr marL="0" lvl="3" indent="0">
              <a:buNone/>
              <a:tabLst>
                <a:tab pos="3314700" algn="l"/>
              </a:tabLst>
            </a:pPr>
            <a:endParaRPr lang="en-US" sz="3000" b="1" dirty="0">
              <a:solidFill>
                <a:schemeClr val="accent5"/>
              </a:solidFill>
            </a:endParaRPr>
          </a:p>
          <a:p>
            <a:pPr marL="0" lvl="3" indent="0">
              <a:buNone/>
              <a:tabLst>
                <a:tab pos="3314700" algn="l"/>
              </a:tabLst>
            </a:pPr>
            <a:r>
              <a:rPr lang="en-US" sz="3000" b="1" dirty="0">
                <a:solidFill>
                  <a:schemeClr val="accent5"/>
                </a:solidFill>
              </a:rPr>
              <a:t>Children are in elementary </a:t>
            </a:r>
            <a:br>
              <a:rPr lang="en-US" sz="3000" b="1" dirty="0">
                <a:solidFill>
                  <a:schemeClr val="accent5"/>
                </a:solidFill>
              </a:rPr>
            </a:br>
            <a:r>
              <a:rPr lang="en-US" sz="3000" b="1" dirty="0">
                <a:solidFill>
                  <a:schemeClr val="accent5"/>
                </a:solidFill>
              </a:rPr>
              <a:t>school for most of this timeframe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lementary | Kindred Public School District #2">
            <a:extLst>
              <a:ext uri="{FF2B5EF4-FFF2-40B4-BE49-F238E27FC236}">
                <a16:creationId xmlns:a16="http://schemas.microsoft.com/office/drawing/2014/main" id="{F47DADF5-1921-4318-BDE8-740C386C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20954"/>
            <a:ext cx="1696491" cy="1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 Elementary School - Public School - Micro, North Carolina ...">
            <a:extLst>
              <a:ext uri="{FF2B5EF4-FFF2-40B4-BE49-F238E27FC236}">
                <a16:creationId xmlns:a16="http://schemas.microsoft.com/office/drawing/2014/main" id="{3B02AE4B-0EBA-4F1F-97F7-11153F49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12" y="2319930"/>
            <a:ext cx="1935156" cy="14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34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Weight loss guidelines for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84" y="914400"/>
            <a:ext cx="7989216" cy="5807075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en-US" altLang="en-US" sz="6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200" dirty="0"/>
              <a:t>Always risk of developing eating disorders with restrictive diet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Goal is to minimize these risks as much as possible</a:t>
            </a:r>
          </a:p>
          <a:p>
            <a:pPr>
              <a:lnSpc>
                <a:spcPct val="120000"/>
              </a:lnSpc>
            </a:pPr>
            <a:r>
              <a:rPr lang="en-US" sz="6200" dirty="0"/>
              <a:t>Overweight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Weight maintenance and slowing rate of weight gain</a:t>
            </a:r>
          </a:p>
          <a:p>
            <a:pPr>
              <a:lnSpc>
                <a:spcPct val="120000"/>
              </a:lnSpc>
            </a:pPr>
            <a:r>
              <a:rPr lang="en-US" sz="6200" dirty="0"/>
              <a:t>Type I Obesity (95</a:t>
            </a:r>
            <a:r>
              <a:rPr lang="en-US" sz="6200" baseline="30000" dirty="0"/>
              <a:t>th</a:t>
            </a:r>
            <a:r>
              <a:rPr lang="en-US" sz="6200" dirty="0"/>
              <a:t>-98</a:t>
            </a:r>
            <a:r>
              <a:rPr lang="en-US" sz="6200" baseline="30000" dirty="0"/>
              <a:t>th</a:t>
            </a:r>
            <a:r>
              <a:rPr lang="en-US" sz="6200" dirty="0"/>
              <a:t>%)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Maximum 1 </a:t>
            </a:r>
            <a:r>
              <a:rPr lang="en-US" sz="6200" dirty="0" err="1"/>
              <a:t>lb</a:t>
            </a:r>
            <a:r>
              <a:rPr lang="en-US" sz="6200" dirty="0"/>
              <a:t> weight loss per week</a:t>
            </a:r>
          </a:p>
          <a:p>
            <a:pPr>
              <a:lnSpc>
                <a:spcPct val="120000"/>
              </a:lnSpc>
            </a:pPr>
            <a:r>
              <a:rPr lang="en-US" sz="6200" dirty="0"/>
              <a:t>Type II and III Obesity (&gt;99</a:t>
            </a:r>
            <a:r>
              <a:rPr lang="en-US" sz="6200" baseline="30000" dirty="0"/>
              <a:t>th</a:t>
            </a:r>
            <a:r>
              <a:rPr lang="en-US" sz="6200" dirty="0"/>
              <a:t>%)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Maximum 2 </a:t>
            </a:r>
            <a:r>
              <a:rPr lang="en-US" sz="6200" dirty="0" err="1"/>
              <a:t>lb</a:t>
            </a:r>
            <a:r>
              <a:rPr lang="en-US" sz="6200" dirty="0"/>
              <a:t> weight loss per week </a:t>
            </a:r>
          </a:p>
          <a:p>
            <a:pPr>
              <a:lnSpc>
                <a:spcPct val="120000"/>
              </a:lnSpc>
            </a:pPr>
            <a:r>
              <a:rPr lang="en-US" sz="6200" dirty="0"/>
              <a:t>Weight loss surgery criteria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History of obesity for at least 3 year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BMI of at least 35 with 1 obesity related condition OR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BMI of at least 40 without an obesity related condition</a:t>
            </a:r>
          </a:p>
          <a:p>
            <a:pPr lvl="1">
              <a:lnSpc>
                <a:spcPct val="120000"/>
              </a:lnSpc>
            </a:pPr>
            <a:r>
              <a:rPr lang="en-US" sz="6200" dirty="0"/>
              <a:t>Must have tried lifestyle change and not succeeded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B30F-B462-4CEC-B0FA-EF3B0F20CC4C}" type="slidenum">
              <a:rPr lang="en-US" smtClean="0"/>
              <a:t>30</a:t>
            </a:fld>
            <a:endParaRPr lang="en-US"/>
          </a:p>
        </p:txBody>
      </p:sp>
      <p:pic>
        <p:nvPicPr>
          <p:cNvPr id="8194" name="Picture 2" descr="How Much Should I Weigh: Charts by Height, Age, and Gender">
            <a:extLst>
              <a:ext uri="{FF2B5EF4-FFF2-40B4-BE49-F238E27FC236}">
                <a16:creationId xmlns:a16="http://schemas.microsoft.com/office/drawing/2014/main" id="{DF20D5C2-B79C-4EBE-9C97-2C3A992A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0" y="3124200"/>
            <a:ext cx="2651780" cy="13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43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How are we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162800" cy="43767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438275"/>
          <a:ext cx="79248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7988">
                <a:tc>
                  <a:txBody>
                    <a:bodyPr/>
                    <a:lstStyle/>
                    <a:p>
                      <a:r>
                        <a:rPr lang="en-US" sz="3400" b="1" dirty="0"/>
                        <a:t>Healthy Eating Index</a:t>
                      </a:r>
                      <a:r>
                        <a:rPr lang="en-US" sz="3400" b="1" baseline="0" dirty="0"/>
                        <a:t> (HEI)</a:t>
                      </a:r>
                      <a:endParaRPr lang="en-US" sz="3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Pre-adolescents</a:t>
                      </a:r>
                      <a:r>
                        <a:rPr lang="en-US" sz="3400" b="1" baseline="0" dirty="0"/>
                        <a:t> </a:t>
                      </a:r>
                      <a:endParaRPr lang="en-US" sz="3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372">
                <a:tc>
                  <a:txBody>
                    <a:bodyPr/>
                    <a:lstStyle/>
                    <a:p>
                      <a:r>
                        <a:rPr lang="en-US" sz="3400" b="1" dirty="0"/>
                        <a:t>Good</a:t>
                      </a:r>
                      <a:r>
                        <a:rPr lang="en-US" sz="3400" b="1" baseline="0" dirty="0"/>
                        <a:t> Diet</a:t>
                      </a:r>
                      <a:endParaRPr lang="en-US" sz="3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068">
                <a:tc>
                  <a:txBody>
                    <a:bodyPr/>
                    <a:lstStyle/>
                    <a:p>
                      <a:r>
                        <a:rPr lang="en-US" sz="3400" b="1" dirty="0"/>
                        <a:t>Needed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372">
                <a:tc>
                  <a:txBody>
                    <a:bodyPr/>
                    <a:lstStyle/>
                    <a:p>
                      <a:r>
                        <a:rPr lang="en-US" sz="3400" b="1" dirty="0"/>
                        <a:t>Poor 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B30F-B462-4CEC-B0FA-EF3B0F20CC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5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C9E5D-4992-4A76-ADD1-F42770B7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22008"/>
            <a:ext cx="8178799" cy="52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D8CBA-B284-457B-85C7-EC9A557C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5584948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93569A-ACD8-4788-9DD3-6211CDD7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3005554"/>
            <a:ext cx="5353989" cy="38524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ACE6EC-B9E2-4599-929D-46675E21E94B}"/>
              </a:ext>
            </a:extLst>
          </p:cNvPr>
          <p:cNvSpPr/>
          <p:nvPr/>
        </p:nvSpPr>
        <p:spPr>
          <a:xfrm>
            <a:off x="582674" y="4691056"/>
            <a:ext cx="2797052" cy="1579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GuardianSans-Medium"/>
              </a:rPr>
              <a:t>Trends in Estimated Mean Consumption of Key Food Groups and Nutrients Among US Youth Aged 2 to 19 Years by NHANES Cycles</a:t>
            </a:r>
          </a:p>
          <a:p>
            <a:r>
              <a:rPr lang="en-US" sz="1600" dirty="0">
                <a:latin typeface="GuardianSans-Medium"/>
              </a:rPr>
              <a:t>From 1999-2000 to 2015-2016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22C49-EE66-48D2-BE39-747287E4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0"/>
            <a:ext cx="16425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4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5FF96-B09C-44C8-B939-C6883A5A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" y="6927"/>
            <a:ext cx="5241443" cy="382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1E80B-E0CE-4D65-8566-B477E29D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00400"/>
            <a:ext cx="5385542" cy="359036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2C6EC7-570E-47B1-AEC6-EEF3526590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733800" y="6927"/>
            <a:ext cx="1525654" cy="5662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157C5E-73AD-42E1-94C1-78E3D6FBEA20}"/>
              </a:ext>
            </a:extLst>
          </p:cNvPr>
          <p:cNvSpPr/>
          <p:nvPr/>
        </p:nvSpPr>
        <p:spPr>
          <a:xfrm>
            <a:off x="533400" y="4267200"/>
            <a:ext cx="2797052" cy="1579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GuardianSans-Medium"/>
              </a:rPr>
              <a:t>Trends in Estimated Mean Consumption of Key Food Groups and Nutrients Among US Youth Aged 2 to 19 Years by NHANES Cycles</a:t>
            </a:r>
          </a:p>
          <a:p>
            <a:r>
              <a:rPr lang="en-US" sz="1600" dirty="0">
                <a:latin typeface="GuardianSans-Medium"/>
              </a:rPr>
              <a:t>From 1999-2000 to 2015-2016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2371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Nutrition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National School Lunch Program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School Breakfast Program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Child and Adult Care Food Program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Summer Food Service Program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Fresh Fruit and Vegetable Program</a:t>
            </a:r>
            <a:r>
              <a:rPr lang="en-US" dirty="0"/>
              <a:t>, and </a:t>
            </a:r>
            <a:r>
              <a:rPr lang="en-US" dirty="0">
                <a:hlinkClick r:id="rId7"/>
              </a:rPr>
              <a:t>Special Milk Program</a:t>
            </a:r>
            <a:r>
              <a:rPr lang="en-US" dirty="0"/>
              <a:t>. </a:t>
            </a:r>
          </a:p>
          <a:p>
            <a:endParaRPr lang="en-US" sz="1800" dirty="0">
              <a:solidFill>
                <a:srgbClr val="0000FF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/>
              <a:t>Affordable, nutrient dense, high-quality foods and beverages</a:t>
            </a:r>
          </a:p>
          <a:p>
            <a:r>
              <a:rPr lang="en-US" dirty="0"/>
              <a:t>Obstacles in schools </a:t>
            </a:r>
          </a:p>
          <a:p>
            <a:pPr lvl="1"/>
            <a:r>
              <a:rPr lang="en-US" dirty="0"/>
              <a:t>Pouring rights</a:t>
            </a:r>
          </a:p>
          <a:p>
            <a:pPr lvl="1"/>
            <a:r>
              <a:rPr lang="en-US" dirty="0"/>
              <a:t>Vending machines </a:t>
            </a:r>
          </a:p>
          <a:p>
            <a:pPr lvl="1"/>
            <a:r>
              <a:rPr lang="en-US" dirty="0"/>
              <a:t>Competitive foods </a:t>
            </a:r>
            <a:endParaRPr lang="en-US" dirty="0"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63" y="5972098"/>
            <a:ext cx="3391673" cy="6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9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8866-14C8-4C81-A77D-DD31DF27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lunch @ SCASD during COVID</a:t>
            </a:r>
          </a:p>
        </p:txBody>
      </p:sp>
      <p:pic>
        <p:nvPicPr>
          <p:cNvPr id="5" name="Content Placeholder 4" descr="A picture containing meal&#10;&#10;Description automatically generated">
            <a:extLst>
              <a:ext uri="{FF2B5EF4-FFF2-40B4-BE49-F238E27FC236}">
                <a16:creationId xmlns:a16="http://schemas.microsoft.com/office/drawing/2014/main" id="{39FB8CFC-0BDD-4D14-841F-2B1AE3B55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996281"/>
            <a:ext cx="7686675" cy="3733800"/>
          </a:xfrm>
        </p:spPr>
      </p:pic>
    </p:spTree>
    <p:extLst>
      <p:ext uri="{BB962C8B-B14F-4D97-AF65-F5344CB8AC3E}">
        <p14:creationId xmlns:p14="http://schemas.microsoft.com/office/powerpoint/2010/main" val="199697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0FB9-7014-4F88-9095-80F757A4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Growth vs Development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84769-0F85-40BE-9B17-C23387EE1993}"/>
              </a:ext>
            </a:extLst>
          </p:cNvPr>
          <p:cNvSpPr/>
          <p:nvPr/>
        </p:nvSpPr>
        <p:spPr>
          <a:xfrm>
            <a:off x="228600" y="1828800"/>
            <a:ext cx="8686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2AD0-9631-4230-9661-99A4856C3153}"/>
              </a:ext>
            </a:extLst>
          </p:cNvPr>
          <p:cNvSpPr txBox="1"/>
          <p:nvPr/>
        </p:nvSpPr>
        <p:spPr>
          <a:xfrm>
            <a:off x="381000" y="2133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Growth:</a:t>
            </a:r>
          </a:p>
          <a:p>
            <a:endParaRPr lang="en-US" sz="2400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Development: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4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0FB9-7014-4F88-9095-80F757A4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Growth vs Development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84769-0F85-40BE-9B17-C23387EE1993}"/>
              </a:ext>
            </a:extLst>
          </p:cNvPr>
          <p:cNvSpPr/>
          <p:nvPr/>
        </p:nvSpPr>
        <p:spPr>
          <a:xfrm>
            <a:off x="228600" y="1828800"/>
            <a:ext cx="8686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2AD0-9631-4230-9661-99A4856C3153}"/>
              </a:ext>
            </a:extLst>
          </p:cNvPr>
          <p:cNvSpPr txBox="1"/>
          <p:nvPr/>
        </p:nvSpPr>
        <p:spPr>
          <a:xfrm>
            <a:off x="381000" y="2133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Growth: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</a:rPr>
              <a:t>T</a:t>
            </a:r>
            <a:r>
              <a:rPr lang="en-US" sz="2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he progressive increase in the size of a child or parts of a child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Development: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1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0FB9-7014-4F88-9095-80F757A4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Growth vs Development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84769-0F85-40BE-9B17-C23387EE1993}"/>
              </a:ext>
            </a:extLst>
          </p:cNvPr>
          <p:cNvSpPr/>
          <p:nvPr/>
        </p:nvSpPr>
        <p:spPr>
          <a:xfrm>
            <a:off x="228600" y="1828800"/>
            <a:ext cx="8686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2AD0-9631-4230-9661-99A4856C3153}"/>
              </a:ext>
            </a:extLst>
          </p:cNvPr>
          <p:cNvSpPr txBox="1"/>
          <p:nvPr/>
        </p:nvSpPr>
        <p:spPr>
          <a:xfrm>
            <a:off x="3810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Growth: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</a:rPr>
              <a:t>T</a:t>
            </a:r>
            <a:r>
              <a:rPr lang="en-US" sz="2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he progressive increase in the size of a child or parts of a child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Development: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 progressive acquisition of various skills (abilities) such as, speaking, learning, expressing  feelings and relating with other people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0FB9-7014-4F88-9095-80F757A4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Growth vs Development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84769-0F85-40BE-9B17-C23387EE1993}"/>
              </a:ext>
            </a:extLst>
          </p:cNvPr>
          <p:cNvSpPr/>
          <p:nvPr/>
        </p:nvSpPr>
        <p:spPr>
          <a:xfrm>
            <a:off x="228600" y="1828800"/>
            <a:ext cx="8686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2AD0-9631-4230-9661-99A4856C3153}"/>
              </a:ext>
            </a:extLst>
          </p:cNvPr>
          <p:cNvSpPr txBox="1"/>
          <p:nvPr/>
        </p:nvSpPr>
        <p:spPr>
          <a:xfrm>
            <a:off x="3810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Growth: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</a:rPr>
              <a:t>T</a:t>
            </a:r>
            <a:r>
              <a:rPr lang="en-US" sz="2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he progressive increase in the size of a child or parts of a child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Development: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 progressive acquisition of various skills (abilities) such as, speaking, learning, expressing  feelings and relating with other people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5EB38-A686-4850-B62D-FDAB378A2054}"/>
              </a:ext>
            </a:extLst>
          </p:cNvPr>
          <p:cNvSpPr/>
          <p:nvPr/>
        </p:nvSpPr>
        <p:spPr>
          <a:xfrm>
            <a:off x="457200" y="5334000"/>
            <a:ext cx="2209800" cy="1447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Cognitive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D93525-DCC1-42B6-B030-5102149313A3}"/>
              </a:ext>
            </a:extLst>
          </p:cNvPr>
          <p:cNvSpPr/>
          <p:nvPr/>
        </p:nvSpPr>
        <p:spPr>
          <a:xfrm>
            <a:off x="3352800" y="5310433"/>
            <a:ext cx="2209800" cy="1447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Emotional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2DBAE4-1E4C-4F81-A9F3-66277FD652F3}"/>
              </a:ext>
            </a:extLst>
          </p:cNvPr>
          <p:cNvSpPr/>
          <p:nvPr/>
        </p:nvSpPr>
        <p:spPr>
          <a:xfrm>
            <a:off x="6248400" y="5334000"/>
            <a:ext cx="2209800" cy="1447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72630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Growth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</a:t>
            </a:r>
          </a:p>
          <a:p>
            <a:pPr lvl="1"/>
            <a:r>
              <a:rPr lang="en-US" sz="2400" dirty="0"/>
              <a:t>Slow, steady growth (~7 </a:t>
            </a:r>
            <a:r>
              <a:rPr lang="en-US" sz="2400" dirty="0" err="1"/>
              <a:t>lb</a:t>
            </a:r>
            <a:r>
              <a:rPr lang="en-US" sz="2400" dirty="0"/>
              <a:t>/year; ~2.5 inches/year)</a:t>
            </a:r>
          </a:p>
          <a:p>
            <a:pPr lvl="2"/>
            <a:r>
              <a:rPr lang="en-US" sz="2000" dirty="0"/>
              <a:t>Lower rate/velocity compared to infants, toddlers, and adolescence</a:t>
            </a:r>
          </a:p>
          <a:p>
            <a:pPr lvl="2"/>
            <a:r>
              <a:rPr lang="en-US" sz="2000" dirty="0"/>
              <a:t>Growth spurts are normal – appetite increases to compensate</a:t>
            </a:r>
          </a:p>
          <a:p>
            <a:pPr lvl="2"/>
            <a:r>
              <a:rPr lang="en-US" sz="2000" dirty="0"/>
              <a:t>Plot growth on CDC Growth Charts; Monitor at least once per year</a:t>
            </a:r>
          </a:p>
          <a:p>
            <a:pPr lvl="2"/>
            <a:r>
              <a:rPr lang="en-US" sz="2000" b="1" dirty="0">
                <a:solidFill>
                  <a:srgbClr val="00B0F0"/>
                </a:solidFill>
              </a:rPr>
              <a:t>Always use BMI-for-age </a:t>
            </a:r>
            <a:r>
              <a:rPr lang="en-US" sz="2000" dirty="0">
                <a:hlinkClick r:id="rId3"/>
              </a:rPr>
              <a:t>https://www.cdc.gov/healthyweight/bmi/calculator.html</a:t>
            </a:r>
            <a:endParaRPr lang="en-US" sz="2000" dirty="0"/>
          </a:p>
          <a:p>
            <a:pPr lvl="2"/>
            <a:r>
              <a:rPr lang="en-US" sz="2000" dirty="0"/>
              <a:t>Weight and height measured with scale and stadiometer (same way as in adults)</a:t>
            </a:r>
          </a:p>
        </p:txBody>
      </p:sp>
    </p:spTree>
    <p:extLst>
      <p:ext uri="{BB962C8B-B14F-4D97-AF65-F5344CB8AC3E}">
        <p14:creationId xmlns:p14="http://schemas.microsoft.com/office/powerpoint/2010/main" val="146153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owth chart">
            <a:extLst>
              <a:ext uri="{FF2B5EF4-FFF2-40B4-BE49-F238E27FC236}">
                <a16:creationId xmlns:a16="http://schemas.microsoft.com/office/drawing/2014/main" id="{C63B9763-2AC2-48A1-8575-85814DEF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76200"/>
            <a:ext cx="487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8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1907</Words>
  <Application>Microsoft Office PowerPoint</Application>
  <PresentationFormat>On-screen Show (4:3)</PresentationFormat>
  <Paragraphs>296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GuardianSans-Medium</vt:lpstr>
      <vt:lpstr>Roboto</vt:lpstr>
      <vt:lpstr>Segoe UI</vt:lpstr>
      <vt:lpstr>Times New Roman</vt:lpstr>
      <vt:lpstr>Wingdings</vt:lpstr>
      <vt:lpstr>Office Theme</vt:lpstr>
      <vt:lpstr>Nutrition throughout the Life Cycle</vt:lpstr>
      <vt:lpstr>Resources</vt:lpstr>
      <vt:lpstr>Defining the life stage</vt:lpstr>
      <vt:lpstr>Growth vs Development</vt:lpstr>
      <vt:lpstr>Growth vs Development</vt:lpstr>
      <vt:lpstr>Growth vs Development</vt:lpstr>
      <vt:lpstr>Growth vs Development</vt:lpstr>
      <vt:lpstr>Growth</vt:lpstr>
      <vt:lpstr>PowerPoint Presentation</vt:lpstr>
      <vt:lpstr>Physical Development</vt:lpstr>
      <vt:lpstr>BMI Rebound</vt:lpstr>
      <vt:lpstr>Cognitive Development</vt:lpstr>
      <vt:lpstr>Eating Behaviors</vt:lpstr>
      <vt:lpstr>Family Meal Times</vt:lpstr>
      <vt:lpstr>Screen time and Food Ads</vt:lpstr>
      <vt:lpstr>McDonalds Commercial 2013</vt:lpstr>
      <vt:lpstr>Snacking</vt:lpstr>
      <vt:lpstr>Eating Disorders</vt:lpstr>
      <vt:lpstr>Use ChooseMyPlate for specific dietary recommendations</vt:lpstr>
      <vt:lpstr>Energy and nutrient needs</vt:lpstr>
      <vt:lpstr>Fat</vt:lpstr>
      <vt:lpstr>Fiber</vt:lpstr>
      <vt:lpstr>Micronutrients</vt:lpstr>
      <vt:lpstr>Iron </vt:lpstr>
      <vt:lpstr>Calcium &amp; Vitamin D</vt:lpstr>
      <vt:lpstr>PowerPoint Presentation</vt:lpstr>
      <vt:lpstr>Dental Caries</vt:lpstr>
      <vt:lpstr>Exercise and physical activity</vt:lpstr>
      <vt:lpstr>Childhood Obesity </vt:lpstr>
      <vt:lpstr>Weight loss guidelines for children</vt:lpstr>
      <vt:lpstr>How are we doing?</vt:lpstr>
      <vt:lpstr>PowerPoint Presentation</vt:lpstr>
      <vt:lpstr>PowerPoint Presentation</vt:lpstr>
      <vt:lpstr>PowerPoint Presentation</vt:lpstr>
      <vt:lpstr>Child Nutrition Programs</vt:lpstr>
      <vt:lpstr>School lunch @ SCASD during COVID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Dean</dc:creator>
  <cp:lastModifiedBy>Neuwald, Nicholas V</cp:lastModifiedBy>
  <cp:revision>189</cp:revision>
  <cp:lastPrinted>2015-11-11T14:39:28Z</cp:lastPrinted>
  <dcterms:created xsi:type="dcterms:W3CDTF">2014-03-25T22:45:43Z</dcterms:created>
  <dcterms:modified xsi:type="dcterms:W3CDTF">2022-01-19T22:22:51Z</dcterms:modified>
</cp:coreProperties>
</file>